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79" r:id="rId9"/>
    <p:sldId id="263" r:id="rId10"/>
    <p:sldId id="262" r:id="rId11"/>
    <p:sldId id="280" r:id="rId12"/>
    <p:sldId id="281" r:id="rId13"/>
    <p:sldId id="282" r:id="rId1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06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51D33-E54E-477B-87EC-1D7F7B75517E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98AF2-7371-4205-9A2C-DB2BD1A7B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053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98AF2-7371-4205-9A2C-DB2BD1A7BEF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665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89380" y="1059941"/>
            <a:ext cx="444119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57908" y="3707129"/>
            <a:ext cx="5355590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7695" y="0"/>
            <a:ext cx="11934825" cy="6858000"/>
          </a:xfrm>
          <a:custGeom>
            <a:avLst/>
            <a:gdLst/>
            <a:ahLst/>
            <a:cxnLst/>
            <a:rect l="l" t="t" r="r" b="b"/>
            <a:pathLst>
              <a:path w="11934825" h="6858000">
                <a:moveTo>
                  <a:pt x="0" y="0"/>
                </a:moveTo>
                <a:lnTo>
                  <a:pt x="0" y="6857999"/>
                </a:lnTo>
                <a:lnTo>
                  <a:pt x="11934304" y="6857999"/>
                </a:lnTo>
                <a:lnTo>
                  <a:pt x="11934304" y="21"/>
                </a:lnTo>
                <a:lnTo>
                  <a:pt x="0" y="0"/>
                </a:lnTo>
                <a:close/>
              </a:path>
            </a:pathLst>
          </a:custGeom>
          <a:solidFill>
            <a:srgbClr val="46978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57807" cy="6858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44906"/>
            <a:ext cx="989695" cy="147701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685544"/>
            <a:ext cx="844397" cy="56248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78030" cy="6858000"/>
          </a:xfrm>
          <a:custGeom>
            <a:avLst/>
            <a:gdLst/>
            <a:ahLst/>
            <a:cxnLst/>
            <a:rect l="l" t="t" r="r" b="b"/>
            <a:pathLst>
              <a:path w="12178030" h="6858000">
                <a:moveTo>
                  <a:pt x="0" y="6857999"/>
                </a:moveTo>
                <a:lnTo>
                  <a:pt x="12177433" y="6857999"/>
                </a:lnTo>
                <a:lnTo>
                  <a:pt x="12177433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46978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57807" cy="6858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44906"/>
            <a:ext cx="989695" cy="147701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1685544"/>
            <a:ext cx="844397" cy="56248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31416" y="119888"/>
            <a:ext cx="9329166" cy="11184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32229" y="2390012"/>
            <a:ext cx="4929505" cy="1732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7.png"/><Relationship Id="rId2" Type="http://schemas.openxmlformats.org/officeDocument/2006/relationships/hyperlink" Target="https://www.gosuslugi.ru/landing/edu-cont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doc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96400" y="0"/>
            <a:ext cx="2895600" cy="6858000"/>
          </a:xfrm>
          <a:custGeom>
            <a:avLst/>
            <a:gdLst/>
            <a:ahLst/>
            <a:cxnLst/>
            <a:rect l="l" t="t" r="r" b="b"/>
            <a:pathLst>
              <a:path w="2895600" h="6858000">
                <a:moveTo>
                  <a:pt x="0" y="0"/>
                </a:moveTo>
                <a:lnTo>
                  <a:pt x="0" y="6858000"/>
                </a:lnTo>
                <a:lnTo>
                  <a:pt x="2895599" y="6858000"/>
                </a:lnTo>
                <a:lnTo>
                  <a:pt x="2895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C9F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1676400"/>
            <a:ext cx="8153400" cy="30899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1F4E79"/>
                </a:solidFill>
                <a:latin typeface="Calibri"/>
                <a:cs typeface="Calibri"/>
              </a:rPr>
              <a:t>ВПР-</a:t>
            </a:r>
            <a:r>
              <a:rPr sz="4000" b="1" dirty="0">
                <a:solidFill>
                  <a:srgbClr val="1F4E79"/>
                </a:solidFill>
                <a:latin typeface="Calibri"/>
                <a:cs typeface="Calibri"/>
              </a:rPr>
              <a:t>202</a:t>
            </a:r>
            <a:r>
              <a:rPr lang="ru-RU" sz="4000" b="1" dirty="0">
                <a:solidFill>
                  <a:srgbClr val="1F4E79"/>
                </a:solidFill>
                <a:latin typeface="Calibri"/>
                <a:cs typeface="Calibri"/>
              </a:rPr>
              <a:t>6</a:t>
            </a:r>
            <a:r>
              <a:rPr sz="4000" b="1" spc="-7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1F4E79"/>
                </a:solidFill>
                <a:latin typeface="Calibri"/>
                <a:cs typeface="Calibri"/>
              </a:rPr>
              <a:t>по</a:t>
            </a:r>
            <a:r>
              <a:rPr sz="4000" b="1" spc="-5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4000" b="1" spc="-20" dirty="0" err="1">
                <a:solidFill>
                  <a:srgbClr val="1F4E79"/>
                </a:solidFill>
                <a:latin typeface="Calibri"/>
                <a:cs typeface="Calibri"/>
              </a:rPr>
              <a:t>английскому</a:t>
            </a:r>
            <a:r>
              <a:rPr sz="4000" b="1" spc="-5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4000" b="1" spc="-10" dirty="0" err="1">
                <a:solidFill>
                  <a:srgbClr val="1F4E79"/>
                </a:solidFill>
                <a:latin typeface="Calibri"/>
                <a:cs typeface="Calibri"/>
              </a:rPr>
              <a:t>языку</a:t>
            </a:r>
            <a:r>
              <a:rPr lang="ru-RU" sz="4000" b="1" spc="-10" dirty="0">
                <a:solidFill>
                  <a:srgbClr val="1F4E79"/>
                </a:solidFill>
                <a:latin typeface="Calibri"/>
                <a:cs typeface="Calibri"/>
              </a:rPr>
              <a:t>: содержание, структура.</a:t>
            </a:r>
            <a:br>
              <a:rPr lang="ru-RU" sz="4000" b="1" spc="-10" dirty="0">
                <a:solidFill>
                  <a:srgbClr val="1F4E79"/>
                </a:solidFill>
                <a:latin typeface="Calibri"/>
                <a:cs typeface="Calibri"/>
              </a:rPr>
            </a:br>
            <a:r>
              <a:rPr lang="ru-RU" sz="4000" b="1" spc="-10" dirty="0">
                <a:solidFill>
                  <a:srgbClr val="1F4E79"/>
                </a:solidFill>
                <a:latin typeface="Calibri"/>
                <a:cs typeface="Calibri"/>
              </a:rPr>
              <a:t> Стратегия выполнения заданий по аудированию.</a:t>
            </a:r>
            <a:br>
              <a:rPr lang="ru-RU" sz="4000" b="1" spc="-10" dirty="0">
                <a:solidFill>
                  <a:srgbClr val="1F4E79"/>
                </a:solidFill>
                <a:latin typeface="Calibri"/>
                <a:cs typeface="Calibri"/>
              </a:rPr>
            </a:br>
            <a:endParaRPr sz="4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1926" y="5175630"/>
            <a:ext cx="811974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49705" algn="l"/>
                <a:tab pos="1733550" algn="l"/>
                <a:tab pos="2912745" algn="l"/>
                <a:tab pos="4003040" algn="l"/>
                <a:tab pos="4446270" algn="l"/>
                <a:tab pos="4883785" algn="l"/>
                <a:tab pos="6636384" algn="l"/>
                <a:tab pos="7675880" algn="l"/>
              </a:tabLst>
            </a:pPr>
            <a:r>
              <a:rPr lang="ru-RU" spc="-10" dirty="0" err="1">
                <a:solidFill>
                  <a:srgbClr val="01746D"/>
                </a:solidFill>
                <a:latin typeface="Verdana"/>
                <a:cs typeface="Verdana"/>
              </a:rPr>
              <a:t>Асадуллина</a:t>
            </a:r>
            <a:r>
              <a:rPr lang="ru-RU" spc="-10" dirty="0">
                <a:solidFill>
                  <a:srgbClr val="01746D"/>
                </a:solidFill>
                <a:latin typeface="Verdana"/>
                <a:cs typeface="Verdana"/>
              </a:rPr>
              <a:t> Анна Иосифовна, учитель английского языка высшей квалификационной категории МОБУ СОШ №3 с углубленным изучением отдельных предметов с. Бижбуляк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46181" y="5436819"/>
            <a:ext cx="16376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" dirty="0">
                <a:solidFill>
                  <a:srgbClr val="FFFFFF"/>
                </a:solidFill>
                <a:latin typeface="Verdana"/>
                <a:cs typeface="Verdana"/>
              </a:rPr>
              <a:t>март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202</a:t>
            </a:r>
            <a:r>
              <a:rPr lang="ru-RU" sz="1800" spc="-165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г.</a:t>
            </a:r>
            <a:endParaRPr sz="1800" dirty="0">
              <a:latin typeface="Verdana"/>
              <a:cs typeface="Verdan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5240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826" y="2971799"/>
            <a:ext cx="2465019" cy="246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7175" y="464311"/>
            <a:ext cx="414401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>
                <a:solidFill>
                  <a:srgbClr val="FFFFFF"/>
                </a:solidFill>
                <a:latin typeface="Calibri"/>
                <a:cs typeface="Calibri"/>
              </a:rPr>
              <a:t>Типичные ошибки при выполнении заданий по </a:t>
            </a:r>
            <a:r>
              <a:rPr lang="ru-RU" b="1" spc="-10" dirty="0" err="1">
                <a:solidFill>
                  <a:srgbClr val="FFFFFF"/>
                </a:solidFill>
                <a:latin typeface="Calibri"/>
                <a:cs typeface="Calibri"/>
              </a:rPr>
              <a:t>аудированию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03" y="1662655"/>
            <a:ext cx="129857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21" y="3124200"/>
            <a:ext cx="5978029" cy="338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016" y="304800"/>
            <a:ext cx="7073940" cy="351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32330" y="119888"/>
            <a:ext cx="496506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25" dirty="0"/>
              <a:t>ВПР-</a:t>
            </a:r>
            <a:r>
              <a:rPr sz="4800" spc="-465" dirty="0"/>
              <a:t>202</a:t>
            </a:r>
            <a:r>
              <a:rPr lang="ru-RU" sz="4800" spc="-465" dirty="0"/>
              <a:t>6</a:t>
            </a:r>
            <a:r>
              <a:rPr sz="4800" spc="-465" dirty="0"/>
              <a:t>.</a:t>
            </a:r>
            <a:r>
              <a:rPr sz="4800" spc="-160" dirty="0"/>
              <a:t> </a:t>
            </a:r>
            <a:r>
              <a:rPr lang="ru-RU" sz="4800" spc="-515" dirty="0" err="1"/>
              <a:t>Аудирование</a:t>
            </a:r>
            <a:r>
              <a:rPr lang="ru-RU" sz="4800" spc="-515" dirty="0"/>
              <a:t>.</a:t>
            </a:r>
            <a:endParaRPr sz="4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03" y="1660970"/>
            <a:ext cx="129857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60970"/>
            <a:ext cx="8541266" cy="4800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859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55826" y="1547621"/>
            <a:ext cx="5022850" cy="341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en-US" sz="2400" b="1" dirty="0">
                <a:solidFill>
                  <a:srgbClr val="FFFFFF"/>
                </a:solidFill>
                <a:latin typeface="Calibri"/>
                <a:cs typeface="Calibri"/>
              </a:rPr>
              <a:t>vpr.sdamgia.ru</a:t>
            </a:r>
            <a:endParaRPr lang="ru-RU" sz="2400" b="1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rabicPeriod"/>
            </a:pPr>
            <a:endParaRPr lang="ru-RU" sz="2400" b="1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rabicPeriod"/>
            </a:pPr>
            <a:endParaRPr lang="ru-RU" sz="2400" b="1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en-US" sz="2400" b="1" dirty="0">
                <a:solidFill>
                  <a:srgbClr val="FFFFFF"/>
                </a:solidFill>
                <a:latin typeface="Calibri"/>
                <a:cs typeface="Calibri"/>
              </a:rPr>
              <a:t>learningapps.org</a:t>
            </a:r>
            <a:endParaRPr lang="ru-RU" sz="2400" b="1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rabicPeriod"/>
            </a:pPr>
            <a:endParaRPr lang="ru-RU" sz="2400" b="1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ru-RU" sz="2400" b="1" dirty="0">
                <a:solidFill>
                  <a:srgbClr val="FFFFFF"/>
                </a:solidFill>
                <a:latin typeface="Calibri"/>
                <a:cs typeface="Calibri"/>
              </a:rPr>
              <a:t>    </a:t>
            </a:r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  <a:hlinkClick r:id="rId2"/>
              </a:rPr>
              <a:t>https://www.gosuslugi.ru/landing/edu-content</a:t>
            </a:r>
            <a:endParaRPr lang="ru-RU" sz="24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https://edu.skysmart.ru</a:t>
            </a:r>
            <a:endParaRPr sz="2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32330" y="119888"/>
            <a:ext cx="49650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25" dirty="0"/>
              <a:t>ВПР-</a:t>
            </a:r>
            <a:r>
              <a:rPr sz="4800" spc="-465" dirty="0"/>
              <a:t>202</a:t>
            </a:r>
            <a:r>
              <a:rPr lang="ru-RU" sz="4800" spc="-465" dirty="0"/>
              <a:t>6</a:t>
            </a:r>
            <a:r>
              <a:rPr sz="4800" spc="-465" dirty="0"/>
              <a:t>.</a:t>
            </a:r>
            <a:r>
              <a:rPr sz="4800" spc="-160" dirty="0"/>
              <a:t> </a:t>
            </a:r>
            <a:r>
              <a:rPr lang="ru-RU" sz="4800" spc="-515" dirty="0"/>
              <a:t>Ресурсы.</a:t>
            </a:r>
            <a:endParaRPr sz="4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03" y="1660970"/>
            <a:ext cx="129857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050" y="766571"/>
            <a:ext cx="15811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Master\Downloads\qrcod_c2jj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586" y="2112623"/>
            <a:ext cx="1638301" cy="16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ster\Downloads\qrcod_c2pq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100" y="36195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aster\Downloads\qrcod_c2qW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587" y="4419600"/>
            <a:ext cx="1638301" cy="16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794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32330" y="119888"/>
            <a:ext cx="8730870" cy="66607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br>
              <a:rPr lang="ru-RU" sz="4800" dirty="0"/>
            </a:br>
            <a:br>
              <a:rPr lang="ru-RU" sz="4800" dirty="0"/>
            </a:br>
            <a:br>
              <a:rPr lang="ru-RU" sz="4800" dirty="0"/>
            </a:br>
            <a:r>
              <a:rPr lang="ru-RU" sz="4800" dirty="0"/>
              <a:t>СПАСИБО ЗА ВНИМАНИЕ!</a:t>
            </a:r>
            <a:br>
              <a:rPr lang="ru-RU" sz="4800" dirty="0"/>
            </a:br>
            <a:br>
              <a:rPr lang="ru-RU" sz="4800" dirty="0"/>
            </a:br>
            <a:br>
              <a:rPr lang="ru-RU" sz="4800" dirty="0"/>
            </a:br>
            <a:br>
              <a:rPr lang="ru-RU" sz="4800" dirty="0"/>
            </a:br>
            <a:br>
              <a:rPr lang="ru-RU" sz="4800" dirty="0"/>
            </a:br>
            <a:endParaRPr sz="4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03" y="1660970"/>
            <a:ext cx="129857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994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i="1" dirty="0">
                <a:latin typeface="Calibri"/>
                <a:cs typeface="Calibri"/>
              </a:rPr>
              <a:t>Приказ</a:t>
            </a:r>
            <a:r>
              <a:rPr sz="3200" b="1" i="1" spc="-70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об</a:t>
            </a:r>
            <a:r>
              <a:rPr sz="3200" b="1" i="1" spc="-25" dirty="0">
                <a:latin typeface="Calibri"/>
                <a:cs typeface="Calibri"/>
              </a:rPr>
              <a:t> </a:t>
            </a:r>
            <a:r>
              <a:rPr sz="3200" b="1" i="1" spc="-10" dirty="0">
                <a:latin typeface="Calibri"/>
                <a:cs typeface="Calibri"/>
              </a:rPr>
              <a:t>утверждении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hlinkClick r:id="rId3"/>
              </a:rPr>
              <a:t>http://publication.pravo.gov.ru/docu</a:t>
            </a:r>
            <a:r>
              <a:rPr spc="-20" dirty="0"/>
              <a:t> </a:t>
            </a:r>
            <a:r>
              <a:rPr spc="-10" dirty="0"/>
              <a:t>ment/0001202405300013?ysclid=lyv 97cxxvv124102841</a:t>
            </a:r>
          </a:p>
        </p:txBody>
      </p:sp>
      <p:pic>
        <p:nvPicPr>
          <p:cNvPr id="2050" name="Picture 2" descr="C:\Users\Master\Downloads\VPR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2472"/>
            <a:ext cx="12192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732055"/>
            <a:ext cx="382905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92472"/>
            <a:ext cx="2095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9380" y="1059941"/>
            <a:ext cx="44411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i="1" dirty="0">
                <a:latin typeface="Calibri"/>
                <a:cs typeface="Calibri"/>
              </a:rPr>
              <a:t>Приказ</a:t>
            </a:r>
            <a:r>
              <a:rPr sz="3200" b="1" i="1" spc="-70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об</a:t>
            </a:r>
            <a:r>
              <a:rPr sz="3200" b="1" i="1" spc="-25" dirty="0">
                <a:latin typeface="Calibri"/>
                <a:cs typeface="Calibri"/>
              </a:rPr>
              <a:t> </a:t>
            </a:r>
            <a:r>
              <a:rPr sz="3200" b="1" i="1" spc="-10" dirty="0">
                <a:latin typeface="Calibri"/>
                <a:cs typeface="Calibri"/>
              </a:rPr>
              <a:t>утверждении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89380" y="5627623"/>
            <a:ext cx="61385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https://fioco.ru/obraztsi_i_opisaniya_vpr_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ru-RU" sz="2800" spc="-2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1416" y="1830450"/>
            <a:ext cx="608076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Сроки: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28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апреля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 err="1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28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 err="1">
                <a:solidFill>
                  <a:srgbClr val="FFFFFF"/>
                </a:solidFill>
                <a:latin typeface="Calibri"/>
                <a:cs typeface="Calibri"/>
              </a:rPr>
              <a:t>мая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ru-RU" sz="280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года. 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Точные</a:t>
            </a:r>
            <a:r>
              <a:rPr sz="28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даты</a:t>
            </a:r>
            <a:r>
              <a:rPr sz="2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устанавливает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образовательная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организация.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Классы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(ин.</a:t>
            </a:r>
            <a:r>
              <a:rPr sz="2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яз.):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4–8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классы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47713"/>
            <a:ext cx="382905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7" y="1677256"/>
            <a:ext cx="1237852" cy="55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26485"/>
            <a:ext cx="1790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823845">
              <a:lnSpc>
                <a:spcPct val="100000"/>
              </a:lnSpc>
              <a:spcBef>
                <a:spcPts val="100"/>
              </a:spcBef>
            </a:pPr>
            <a:r>
              <a:rPr sz="4800" spc="-540" dirty="0"/>
              <a:t>Назначение</a:t>
            </a:r>
            <a:r>
              <a:rPr sz="4800" spc="-185" dirty="0"/>
              <a:t> </a:t>
            </a:r>
            <a:r>
              <a:rPr sz="4800" spc="-615" dirty="0"/>
              <a:t>ВПР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1676526" y="2945638"/>
            <a:ext cx="1025652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Оценить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качество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общеобразовательной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подготовки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обучающихся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4-8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классов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соответствии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требованиями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федерального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государственного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образовательного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стандарта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(ФГОС)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федеральной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образовательной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программы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(ФОП).</a:t>
            </a:r>
            <a:endParaRPr sz="2000" dirty="0">
              <a:latin typeface="Calibri"/>
              <a:cs typeface="Calibri"/>
            </a:endParaRPr>
          </a:p>
          <a:p>
            <a:pPr marL="12700" marR="170815">
              <a:lnSpc>
                <a:spcPct val="100000"/>
              </a:lnSpc>
              <a:spcBef>
                <a:spcPts val="24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предусмотрено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использование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результатов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проверочных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работ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оценки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деятельности педагогических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работников,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образовательных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организаций,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муниципальных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органов</a:t>
            </a: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управления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образованием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региональных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органов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исполнительной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власти,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осуществляющих государственное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управление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сфере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образования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2585" y="308443"/>
            <a:ext cx="1828782" cy="225682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9038"/>
            <a:ext cx="1219200" cy="54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2229" y="1414398"/>
            <a:ext cx="15551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Структура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469265" algn="l"/>
              </a:tabLst>
            </a:pPr>
            <a:r>
              <a:rPr spc="-20" dirty="0"/>
              <a:t>Аудирование</a:t>
            </a:r>
            <a:r>
              <a:rPr spc="-75" dirty="0"/>
              <a:t> </a:t>
            </a:r>
            <a:r>
              <a:rPr dirty="0"/>
              <a:t>(задание</a:t>
            </a:r>
            <a:r>
              <a:rPr spc="-70" dirty="0"/>
              <a:t> </a:t>
            </a:r>
            <a:r>
              <a:rPr spc="-25" dirty="0"/>
              <a:t>1)</a:t>
            </a:r>
          </a:p>
          <a:p>
            <a:pPr marL="469265" indent="-456565">
              <a:lnSpc>
                <a:spcPct val="100000"/>
              </a:lnSpc>
              <a:buFont typeface="Arial MT"/>
              <a:buChar char="•"/>
              <a:tabLst>
                <a:tab pos="469265" algn="l"/>
              </a:tabLst>
            </a:pPr>
            <a:r>
              <a:rPr dirty="0"/>
              <a:t>Чтение</a:t>
            </a:r>
            <a:r>
              <a:rPr spc="-70" dirty="0"/>
              <a:t> </a:t>
            </a:r>
            <a:r>
              <a:rPr dirty="0"/>
              <a:t>(задание</a:t>
            </a:r>
            <a:r>
              <a:rPr spc="-70" dirty="0"/>
              <a:t> </a:t>
            </a:r>
            <a:r>
              <a:rPr spc="-25" dirty="0"/>
              <a:t>2)</a:t>
            </a:r>
          </a:p>
          <a:p>
            <a:pPr marL="469265" indent="-4565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69265" algn="l"/>
              </a:tabLst>
            </a:pPr>
            <a:r>
              <a:rPr spc="-25" dirty="0"/>
              <a:t>Грамматика</a:t>
            </a:r>
            <a:r>
              <a:rPr spc="-80" dirty="0"/>
              <a:t> </a:t>
            </a:r>
            <a:r>
              <a:rPr dirty="0"/>
              <a:t>(задание</a:t>
            </a:r>
            <a:r>
              <a:rPr spc="-85" dirty="0"/>
              <a:t> </a:t>
            </a:r>
            <a:r>
              <a:rPr spc="-25" dirty="0"/>
              <a:t>3)</a:t>
            </a:r>
          </a:p>
          <a:p>
            <a:pPr marL="469265" indent="-456565">
              <a:lnSpc>
                <a:spcPct val="100000"/>
              </a:lnSpc>
              <a:buFont typeface="Arial MT"/>
              <a:buChar char="•"/>
              <a:tabLst>
                <a:tab pos="469265" algn="l"/>
              </a:tabLst>
            </a:pPr>
            <a:r>
              <a:rPr dirty="0"/>
              <a:t>Письменная</a:t>
            </a:r>
            <a:r>
              <a:rPr spc="-100" dirty="0"/>
              <a:t> </a:t>
            </a:r>
            <a:r>
              <a:rPr dirty="0"/>
              <a:t>речь</a:t>
            </a:r>
            <a:r>
              <a:rPr spc="-70" dirty="0"/>
              <a:t> </a:t>
            </a:r>
            <a:r>
              <a:rPr dirty="0"/>
              <a:t>(задание</a:t>
            </a:r>
            <a:r>
              <a:rPr spc="-95" dirty="0"/>
              <a:t> </a:t>
            </a:r>
            <a:r>
              <a:rPr spc="-25" dirty="0"/>
              <a:t>4)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3583" rIns="0" bIns="0" rtlCol="0">
            <a:spAutoFit/>
          </a:bodyPr>
          <a:lstStyle/>
          <a:p>
            <a:pPr marL="213360">
              <a:lnSpc>
                <a:spcPct val="100000"/>
              </a:lnSpc>
              <a:spcBef>
                <a:spcPts val="100"/>
              </a:spcBef>
            </a:pPr>
            <a:r>
              <a:rPr sz="4800" spc="-525" dirty="0"/>
              <a:t>ВПР-</a:t>
            </a:r>
            <a:r>
              <a:rPr sz="4800" spc="-465" dirty="0"/>
              <a:t>202</a:t>
            </a:r>
            <a:r>
              <a:rPr lang="ru-RU" sz="4800" spc="-465" dirty="0"/>
              <a:t>6</a:t>
            </a:r>
            <a:r>
              <a:rPr sz="4800" spc="-465" dirty="0"/>
              <a:t>.</a:t>
            </a:r>
            <a:r>
              <a:rPr sz="4800" spc="-175" dirty="0"/>
              <a:t> </a:t>
            </a:r>
            <a:r>
              <a:rPr sz="4800" spc="-409" dirty="0"/>
              <a:t>4-</a:t>
            </a:r>
            <a:r>
              <a:rPr sz="4800" spc="-509" dirty="0"/>
              <a:t>8</a:t>
            </a:r>
            <a:r>
              <a:rPr sz="4800" spc="-170" dirty="0"/>
              <a:t> </a:t>
            </a:r>
            <a:r>
              <a:rPr sz="4800" spc="-520" dirty="0"/>
              <a:t>классы</a:t>
            </a:r>
            <a:endParaRPr sz="4800" dirty="0"/>
          </a:p>
        </p:txBody>
      </p:sp>
      <p:sp>
        <p:nvSpPr>
          <p:cNvPr id="5" name="object 5"/>
          <p:cNvSpPr txBox="1"/>
          <p:nvPr/>
        </p:nvSpPr>
        <p:spPr>
          <a:xfrm>
            <a:off x="7198868" y="2536063"/>
            <a:ext cx="13296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45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минут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баллов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9239" y="3834178"/>
            <a:ext cx="1577793" cy="160820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40579"/>
            <a:ext cx="1295400" cy="58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769109"/>
            <a:ext cx="2291461" cy="2291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1416" y="788289"/>
            <a:ext cx="9848850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80" dirty="0">
                <a:solidFill>
                  <a:srgbClr val="FFFFFF"/>
                </a:solidFill>
                <a:latin typeface="Arial"/>
                <a:cs typeface="Arial"/>
              </a:rPr>
              <a:t>Система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80" dirty="0">
                <a:solidFill>
                  <a:srgbClr val="FFFFFF"/>
                </a:solidFill>
                <a:latin typeface="Arial"/>
                <a:cs typeface="Arial"/>
              </a:rPr>
              <a:t>оценивания</a:t>
            </a:r>
            <a:r>
              <a:rPr sz="2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выполнения</a:t>
            </a:r>
            <a:r>
              <a:rPr sz="24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70" dirty="0">
                <a:solidFill>
                  <a:srgbClr val="FFFFFF"/>
                </a:solidFill>
                <a:latin typeface="Arial"/>
                <a:cs typeface="Arial"/>
              </a:rPr>
              <a:t>всей</a:t>
            </a:r>
            <a:r>
              <a:rPr sz="24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работы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27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Максимальный</a:t>
            </a:r>
            <a:r>
              <a:rPr sz="24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6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первичный</a:t>
            </a:r>
            <a:r>
              <a:rPr sz="2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54" dirty="0">
                <a:solidFill>
                  <a:srgbClr val="FFFFFF"/>
                </a:solidFill>
                <a:latin typeface="Microsoft Sans Serif"/>
                <a:cs typeface="Microsoft Sans Serif"/>
              </a:rPr>
              <a:t>балл</a:t>
            </a:r>
            <a:r>
              <a:rPr sz="2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8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2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54" dirty="0">
                <a:solidFill>
                  <a:srgbClr val="FFFFFF"/>
                </a:solidFill>
                <a:latin typeface="Microsoft Sans Serif"/>
                <a:cs typeface="Microsoft Sans Serif"/>
              </a:rPr>
              <a:t>выполнение</a:t>
            </a:r>
            <a:r>
              <a:rPr sz="2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54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работы</a:t>
            </a:r>
            <a:r>
              <a:rPr sz="2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54" dirty="0">
                <a:solidFill>
                  <a:srgbClr val="FFFFFF"/>
                </a:solidFill>
                <a:latin typeface="Microsoft Sans Serif"/>
                <a:cs typeface="Microsoft Sans Serif"/>
              </a:rPr>
              <a:t>−</a:t>
            </a:r>
            <a:r>
              <a:rPr sz="2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i="1" spc="-265" dirty="0">
                <a:solidFill>
                  <a:srgbClr val="FFFFFF"/>
                </a:solidFill>
                <a:latin typeface="Arial"/>
                <a:cs typeface="Arial"/>
              </a:rPr>
              <a:t>Рекомендации</a:t>
            </a:r>
            <a:r>
              <a:rPr sz="24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250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2400" i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250" dirty="0">
                <a:solidFill>
                  <a:srgbClr val="FFFFFF"/>
                </a:solidFill>
                <a:latin typeface="Arial"/>
                <a:cs typeface="Arial"/>
              </a:rPr>
              <a:t>переводу</a:t>
            </a:r>
            <a:r>
              <a:rPr sz="2400" i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254" dirty="0">
                <a:solidFill>
                  <a:srgbClr val="FFFFFF"/>
                </a:solidFill>
                <a:latin typeface="Arial"/>
                <a:cs typeface="Arial"/>
              </a:rPr>
              <a:t>первичных</a:t>
            </a:r>
            <a:r>
              <a:rPr sz="24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245" dirty="0">
                <a:solidFill>
                  <a:srgbClr val="FFFFFF"/>
                </a:solidFill>
                <a:latin typeface="Arial"/>
                <a:cs typeface="Arial"/>
              </a:rPr>
              <a:t>баллов</a:t>
            </a:r>
            <a:r>
              <a:rPr sz="2400" i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22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400" i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300" dirty="0">
                <a:solidFill>
                  <a:srgbClr val="FFFFFF"/>
                </a:solidFill>
                <a:latin typeface="Arial"/>
                <a:cs typeface="Arial"/>
              </a:rPr>
              <a:t>отметки</a:t>
            </a:r>
            <a:r>
              <a:rPr sz="2400" i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250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2400" i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260" dirty="0">
                <a:solidFill>
                  <a:srgbClr val="FFFFFF"/>
                </a:solidFill>
                <a:latin typeface="Arial"/>
                <a:cs typeface="Arial"/>
              </a:rPr>
              <a:t>пятибалльной</a:t>
            </a:r>
            <a:r>
              <a:rPr sz="2400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275" dirty="0">
                <a:solidFill>
                  <a:srgbClr val="FFFFFF"/>
                </a:solidFill>
                <a:latin typeface="Arial"/>
                <a:cs typeface="Arial"/>
              </a:rPr>
              <a:t>шкале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75"/>
              </a:lnSpc>
              <a:spcBef>
                <a:spcPts val="10"/>
              </a:spcBef>
            </a:pPr>
            <a:r>
              <a:rPr sz="2400" b="1" spc="-265" dirty="0">
                <a:solidFill>
                  <a:srgbClr val="FFFFFF"/>
                </a:solidFill>
                <a:latin typeface="Arial"/>
                <a:cs typeface="Arial"/>
              </a:rPr>
              <a:t>Отметка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65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2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пятибалльной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300" dirty="0">
                <a:solidFill>
                  <a:srgbClr val="FFFFFF"/>
                </a:solidFill>
                <a:latin typeface="Arial"/>
                <a:cs typeface="Arial"/>
              </a:rPr>
              <a:t>шкале</a:t>
            </a:r>
            <a:endParaRPr sz="2400">
              <a:latin typeface="Arial"/>
              <a:cs typeface="Arial"/>
            </a:endParaRPr>
          </a:p>
          <a:p>
            <a:pPr marL="12700" marR="7670800">
              <a:lnSpc>
                <a:spcPts val="2890"/>
              </a:lnSpc>
              <a:spcBef>
                <a:spcPts val="80"/>
              </a:spcBef>
            </a:pPr>
            <a:r>
              <a:rPr sz="2400" spc="-26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Первичные</a:t>
            </a:r>
            <a:r>
              <a:rPr sz="2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75" dirty="0">
                <a:solidFill>
                  <a:srgbClr val="FFFFFF"/>
                </a:solidFill>
                <a:latin typeface="Microsoft Sans Serif"/>
                <a:cs typeface="Microsoft Sans Serif"/>
              </a:rPr>
              <a:t>баллы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0–9</a:t>
            </a:r>
            <a:r>
              <a:rPr sz="24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«2»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85"/>
              </a:lnSpc>
            </a:pPr>
            <a:r>
              <a:rPr sz="24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10–14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«3»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15–21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«4»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22–25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«5»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129857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5826" y="843534"/>
            <a:ext cx="15551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Структура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55826" y="1547621"/>
            <a:ext cx="502285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Часть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400" dirty="0">
              <a:latin typeface="Calibri"/>
              <a:cs typeface="Calibri"/>
            </a:endParaRPr>
          </a:p>
          <a:p>
            <a:pPr marL="164465" indent="-158750">
              <a:lnSpc>
                <a:spcPct val="100000"/>
              </a:lnSpc>
              <a:buSzPct val="95833"/>
              <a:buChar char="•"/>
              <a:tabLst>
                <a:tab pos="164465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Аудирование</a:t>
            </a:r>
            <a:endParaRPr sz="2400" dirty="0">
              <a:latin typeface="Calibri"/>
              <a:cs typeface="Calibri"/>
            </a:endParaRPr>
          </a:p>
          <a:p>
            <a:pPr marL="12700" marR="66675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•Чтение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4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пониманием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основной информации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•Чтение</a:t>
            </a: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4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полным</a:t>
            </a: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пониманием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текста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•Лексика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32330" y="119888"/>
            <a:ext cx="49650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25" dirty="0"/>
              <a:t>ВПР-</a:t>
            </a:r>
            <a:r>
              <a:rPr sz="4800" spc="-465" dirty="0"/>
              <a:t>202</a:t>
            </a:r>
            <a:r>
              <a:rPr lang="ru-RU" sz="4800" spc="-465" dirty="0"/>
              <a:t>6</a:t>
            </a:r>
            <a:r>
              <a:rPr sz="4800" spc="-465" dirty="0"/>
              <a:t>.</a:t>
            </a:r>
            <a:r>
              <a:rPr sz="4800" spc="-160" dirty="0"/>
              <a:t> </a:t>
            </a:r>
            <a:r>
              <a:rPr sz="4800" spc="-515" dirty="0"/>
              <a:t>10</a:t>
            </a:r>
            <a:r>
              <a:rPr sz="4800" spc="-170" dirty="0"/>
              <a:t> </a:t>
            </a:r>
            <a:r>
              <a:rPr sz="4800" spc="-520" dirty="0"/>
              <a:t>классы</a:t>
            </a:r>
            <a:endParaRPr sz="4800" dirty="0"/>
          </a:p>
        </p:txBody>
      </p:sp>
      <p:sp>
        <p:nvSpPr>
          <p:cNvPr id="5" name="object 5"/>
          <p:cNvSpPr txBox="1"/>
          <p:nvPr/>
        </p:nvSpPr>
        <p:spPr>
          <a:xfrm>
            <a:off x="7213092" y="2246757"/>
            <a:ext cx="144526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90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минут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(2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урока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45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минут)*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38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баллов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6605" y="3625215"/>
            <a:ext cx="10199370" cy="273494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47140" algn="ctr">
              <a:lnSpc>
                <a:spcPct val="100000"/>
              </a:lnSpc>
              <a:spcBef>
                <a:spcPts val="805"/>
              </a:spcBef>
            </a:pPr>
            <a:r>
              <a:rPr sz="1800" spc="-50" dirty="0">
                <a:latin typeface="Calibri"/>
                <a:cs typeface="Calibri"/>
              </a:rPr>
              <a:t>*</a:t>
            </a:r>
            <a:endParaRPr sz="1800" dirty="0">
              <a:latin typeface="Calibri"/>
              <a:cs typeface="Calibri"/>
            </a:endParaRPr>
          </a:p>
          <a:p>
            <a:pPr marL="121285">
              <a:lnSpc>
                <a:spcPct val="100000"/>
              </a:lnSpc>
              <a:spcBef>
                <a:spcPts val="94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Часть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400" dirty="0">
              <a:latin typeface="Calibri"/>
              <a:cs typeface="Calibri"/>
            </a:endParaRPr>
          </a:p>
          <a:p>
            <a:pPr marL="273050" indent="-158750">
              <a:lnSpc>
                <a:spcPct val="100000"/>
              </a:lnSpc>
              <a:buSzPct val="95833"/>
              <a:buChar char="•"/>
              <a:tabLst>
                <a:tab pos="27305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Грамматика</a:t>
            </a:r>
            <a:endParaRPr sz="2400" dirty="0">
              <a:latin typeface="Calibri"/>
              <a:cs typeface="Calibri"/>
            </a:endParaRPr>
          </a:p>
          <a:p>
            <a:pPr marL="121285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•Лингвострановедческий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тест</a:t>
            </a:r>
            <a:endParaRPr sz="2400" dirty="0">
              <a:latin typeface="Calibri"/>
              <a:cs typeface="Calibri"/>
            </a:endParaRPr>
          </a:p>
          <a:p>
            <a:pPr marL="121285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•Письменная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речь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(эл.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письмо)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68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Задания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частей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могут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выполняться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один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день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перерывом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менее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минут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или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разные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дни.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выполнение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заданий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каждой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части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отводится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один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урок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(не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более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45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минут).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03" y="1660970"/>
            <a:ext cx="129857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695" y="0"/>
            <a:ext cx="11934825" cy="6858000"/>
          </a:xfrm>
          <a:custGeom>
            <a:avLst/>
            <a:gdLst/>
            <a:ahLst/>
            <a:cxnLst/>
            <a:rect l="l" t="t" r="r" b="b"/>
            <a:pathLst>
              <a:path w="11934825" h="6858000">
                <a:moveTo>
                  <a:pt x="0" y="0"/>
                </a:moveTo>
                <a:lnTo>
                  <a:pt x="0" y="6857999"/>
                </a:lnTo>
                <a:lnTo>
                  <a:pt x="11934304" y="6857999"/>
                </a:lnTo>
                <a:lnTo>
                  <a:pt x="11934304" y="21"/>
                </a:lnTo>
                <a:lnTo>
                  <a:pt x="0" y="0"/>
                </a:lnTo>
                <a:close/>
              </a:path>
            </a:pathLst>
          </a:custGeom>
          <a:solidFill>
            <a:srgbClr val="46978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57935" cy="6858000"/>
            <a:chOff x="0" y="0"/>
            <a:chExt cx="1257935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57807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44906"/>
              <a:ext cx="989695" cy="14770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685544"/>
              <a:ext cx="844397" cy="56248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921001" y="1870963"/>
            <a:ext cx="8195309" cy="3067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20" dirty="0">
                <a:solidFill>
                  <a:srgbClr val="FFFFFF"/>
                </a:solidFill>
                <a:latin typeface="Arial"/>
                <a:cs typeface="Arial"/>
              </a:rPr>
              <a:t>Система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25" dirty="0">
                <a:solidFill>
                  <a:srgbClr val="FFFFFF"/>
                </a:solidFill>
                <a:latin typeface="Arial"/>
                <a:cs typeface="Arial"/>
              </a:rPr>
              <a:t>оценивания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40" dirty="0">
                <a:solidFill>
                  <a:srgbClr val="FFFFFF"/>
                </a:solidFill>
                <a:latin typeface="Arial"/>
                <a:cs typeface="Arial"/>
              </a:rPr>
              <a:t>выполнения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20" dirty="0">
                <a:solidFill>
                  <a:srgbClr val="FFFFFF"/>
                </a:solidFill>
                <a:latin typeface="Arial"/>
                <a:cs typeface="Arial"/>
              </a:rPr>
              <a:t>всей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работы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23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Максимальный</a:t>
            </a:r>
            <a:r>
              <a:rPr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первичный</a:t>
            </a:r>
            <a:r>
              <a:rPr sz="2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балл</a:t>
            </a:r>
            <a:r>
              <a:rPr sz="2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4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выполнение</a:t>
            </a:r>
            <a:r>
              <a:rPr sz="20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работы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−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38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i="1" spc="-215" dirty="0">
                <a:solidFill>
                  <a:srgbClr val="FFFFFF"/>
                </a:solidFill>
                <a:latin typeface="Arial"/>
                <a:cs typeface="Arial"/>
              </a:rPr>
              <a:t>Рекомендации</a:t>
            </a:r>
            <a:r>
              <a:rPr sz="2000" i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spc="-210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2000" i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spc="-200" dirty="0">
                <a:solidFill>
                  <a:srgbClr val="FFFFFF"/>
                </a:solidFill>
                <a:latin typeface="Arial"/>
                <a:cs typeface="Arial"/>
              </a:rPr>
              <a:t>переводу</a:t>
            </a:r>
            <a:r>
              <a:rPr sz="2000" i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spc="-210" dirty="0">
                <a:solidFill>
                  <a:srgbClr val="FFFFFF"/>
                </a:solidFill>
                <a:latin typeface="Arial"/>
                <a:cs typeface="Arial"/>
              </a:rPr>
              <a:t>первичных</a:t>
            </a:r>
            <a:r>
              <a:rPr sz="2000" i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spc="-204" dirty="0">
                <a:solidFill>
                  <a:srgbClr val="FFFFFF"/>
                </a:solidFill>
                <a:latin typeface="Arial"/>
                <a:cs typeface="Arial"/>
              </a:rPr>
              <a:t>баллов</a:t>
            </a:r>
            <a:r>
              <a:rPr sz="2000" i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spc="-204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i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spc="-240" dirty="0">
                <a:solidFill>
                  <a:srgbClr val="FFFFFF"/>
                </a:solidFill>
                <a:latin typeface="Arial"/>
                <a:cs typeface="Arial"/>
              </a:rPr>
              <a:t>отметки</a:t>
            </a:r>
            <a:r>
              <a:rPr sz="2000" i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spc="-210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2000" i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spc="-215" dirty="0">
                <a:solidFill>
                  <a:srgbClr val="FFFFFF"/>
                </a:solidFill>
                <a:latin typeface="Arial"/>
                <a:cs typeface="Arial"/>
              </a:rPr>
              <a:t>пятибалльной</a:t>
            </a:r>
            <a:r>
              <a:rPr sz="2000" i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spc="-125" dirty="0">
                <a:solidFill>
                  <a:srgbClr val="FFFFFF"/>
                </a:solidFill>
                <a:latin typeface="Arial"/>
                <a:cs typeface="Arial"/>
              </a:rPr>
              <a:t>шкале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220" dirty="0">
                <a:solidFill>
                  <a:srgbClr val="FFFFFF"/>
                </a:solidFill>
                <a:latin typeface="Arial"/>
                <a:cs typeface="Arial"/>
              </a:rPr>
              <a:t>Отметка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40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25" dirty="0">
                <a:solidFill>
                  <a:srgbClr val="FFFFFF"/>
                </a:solidFill>
                <a:latin typeface="Arial"/>
                <a:cs typeface="Arial"/>
              </a:rPr>
              <a:t>пятибалльной</a:t>
            </a:r>
            <a:r>
              <a:rPr sz="20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шкале</a:t>
            </a:r>
            <a:endParaRPr sz="2000">
              <a:latin typeface="Arial"/>
              <a:cs typeface="Arial"/>
            </a:endParaRPr>
          </a:p>
          <a:p>
            <a:pPr marL="12700" marR="6382385">
              <a:lnSpc>
                <a:spcPct val="100000"/>
              </a:lnSpc>
            </a:pPr>
            <a:r>
              <a:rPr sz="2000" spc="-2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Первичные</a:t>
            </a:r>
            <a:r>
              <a:rPr sz="20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баллы </a:t>
            </a:r>
            <a:r>
              <a:rPr sz="20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0–12</a:t>
            </a:r>
            <a:r>
              <a:rPr sz="2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«2»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13–21</a:t>
            </a:r>
            <a:r>
              <a:rPr sz="2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«3»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70"/>
              </a:lnSpc>
              <a:spcBef>
                <a:spcPts val="5"/>
              </a:spcBef>
            </a:pPr>
            <a:r>
              <a:rPr sz="2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22–32</a:t>
            </a:r>
            <a:r>
              <a:rPr sz="2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«4»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70"/>
              </a:lnSpc>
            </a:pPr>
            <a:r>
              <a:rPr sz="2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33–38</a:t>
            </a:r>
            <a:r>
              <a:rPr sz="2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«5»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31416" y="119888"/>
            <a:ext cx="9329166" cy="829073"/>
          </a:xfrm>
          <a:prstGeom prst="rect">
            <a:avLst/>
          </a:prstGeom>
        </p:spPr>
        <p:txBody>
          <a:bodyPr vert="horz" wrap="square" lIns="0" tIns="455295" rIns="0" bIns="0" rtlCol="0">
            <a:spAutoFit/>
          </a:bodyPr>
          <a:lstStyle/>
          <a:p>
            <a:pPr marL="604520">
              <a:lnSpc>
                <a:spcPct val="100000"/>
              </a:lnSpc>
              <a:spcBef>
                <a:spcPts val="100"/>
              </a:spcBef>
            </a:pPr>
            <a:r>
              <a:rPr spc="-320" dirty="0"/>
              <a:t>ВПР</a:t>
            </a:r>
            <a:r>
              <a:rPr spc="-75" dirty="0"/>
              <a:t> </a:t>
            </a:r>
            <a:r>
              <a:rPr spc="-160" dirty="0"/>
              <a:t>-</a:t>
            </a:r>
            <a:r>
              <a:rPr spc="-90" dirty="0"/>
              <a:t> </a:t>
            </a:r>
            <a:r>
              <a:rPr spc="-260" dirty="0"/>
              <a:t>202</a:t>
            </a:r>
            <a:r>
              <a:rPr lang="ru-RU" spc="-260" dirty="0"/>
              <a:t>6</a:t>
            </a:r>
            <a:r>
              <a:rPr spc="-45" dirty="0"/>
              <a:t> </a:t>
            </a:r>
            <a:r>
              <a:rPr spc="-260" dirty="0"/>
              <a:t>10</a:t>
            </a:r>
            <a:r>
              <a:rPr spc="-75" dirty="0"/>
              <a:t> </a:t>
            </a:r>
            <a:r>
              <a:rPr spc="-285" dirty="0"/>
              <a:t>класс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5544"/>
            <a:ext cx="129857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8582" y="178689"/>
            <a:ext cx="498602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Аудирование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16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Проверяется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сформированность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умений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понимать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прослушанном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тексте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запрашиваемую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информацию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9713" y="1537258"/>
            <a:ext cx="4182155" cy="237726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94602" y="387718"/>
            <a:ext cx="5005663" cy="237721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6013" y="4170132"/>
            <a:ext cx="4869554" cy="210483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546558" y="2393583"/>
            <a:ext cx="1820545" cy="42735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2230" rIns="0" bIns="0" rtlCol="0">
            <a:spAutoFit/>
          </a:bodyPr>
          <a:lstStyle/>
          <a:p>
            <a:pPr marL="395605">
              <a:lnSpc>
                <a:spcPct val="100000"/>
              </a:lnSpc>
              <a:spcBef>
                <a:spcPts val="49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5-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классы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35022" y="5847615"/>
            <a:ext cx="1820545" cy="42735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2230" rIns="0" bIns="0" rtlCol="0">
            <a:spAutoFit/>
          </a:bodyPr>
          <a:lstStyle/>
          <a:p>
            <a:pPr marL="564515">
              <a:lnSpc>
                <a:spcPct val="100000"/>
              </a:lnSpc>
              <a:spcBef>
                <a:spcPts val="49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класс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51967" y="3487165"/>
            <a:ext cx="1820545" cy="42735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377825">
              <a:lnSpc>
                <a:spcPct val="100000"/>
              </a:lnSpc>
              <a:spcBef>
                <a:spcPts val="42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4,7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классы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13884" y="4683125"/>
            <a:ext cx="1717675" cy="0"/>
          </a:xfrm>
          <a:custGeom>
            <a:avLst/>
            <a:gdLst/>
            <a:ahLst/>
            <a:cxnLst/>
            <a:rect l="l" t="t" r="r" b="b"/>
            <a:pathLst>
              <a:path w="1717675">
                <a:moveTo>
                  <a:pt x="0" y="0"/>
                </a:moveTo>
                <a:lnTo>
                  <a:pt x="1717674" y="0"/>
                </a:lnTo>
              </a:path>
            </a:pathLst>
          </a:custGeom>
          <a:ln w="190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5893"/>
            <a:ext cx="129857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Master\Downloads\2026-03-12_11-38-2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559" y="2970729"/>
            <a:ext cx="4770231" cy="339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546558" y="5943600"/>
            <a:ext cx="1578642" cy="417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10 класс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463</Words>
  <Application>Microsoft Office PowerPoint</Application>
  <PresentationFormat>Широкоэкранный</PresentationFormat>
  <Paragraphs>78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MT</vt:lpstr>
      <vt:lpstr>Calibri</vt:lpstr>
      <vt:lpstr>Microsoft Sans Serif</vt:lpstr>
      <vt:lpstr>Verdana</vt:lpstr>
      <vt:lpstr>Office Theme</vt:lpstr>
      <vt:lpstr>ВПР-2026 по английскому языку: содержание, структура.  Стратегия выполнения заданий по аудированию. </vt:lpstr>
      <vt:lpstr>Приказ об утверждении</vt:lpstr>
      <vt:lpstr>Приказ об утверждении</vt:lpstr>
      <vt:lpstr>Назначение ВПР</vt:lpstr>
      <vt:lpstr>ВПР-2026. 4-8 классы</vt:lpstr>
      <vt:lpstr>Презентация PowerPoint</vt:lpstr>
      <vt:lpstr>ВПР-2026. 10 классы</vt:lpstr>
      <vt:lpstr>ВПР - 2026 10 класс</vt:lpstr>
      <vt:lpstr>Презентация PowerPoint</vt:lpstr>
      <vt:lpstr>Презентация PowerPoint</vt:lpstr>
      <vt:lpstr>ВПР-2026. Аудирование.</vt:lpstr>
      <vt:lpstr>ВПР-2026. Ресурсы.</vt:lpstr>
      <vt:lpstr>   СПАСИБО ЗА ВНИМАНИЕ!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AdminCnppm</cp:lastModifiedBy>
  <cp:revision>35</cp:revision>
  <dcterms:created xsi:type="dcterms:W3CDTF">2026-03-10T07:40:15Z</dcterms:created>
  <dcterms:modified xsi:type="dcterms:W3CDTF">2026-03-26T06:21:14Z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2025-04-09T00:00:00Z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2026-03-10T00:00:00Z</vt:filetime>
  </property>
  <property fmtid="{D5CDD505-2E9C-101B-9397-08002B2CF9AE}" pid="5" name="Producer">
    <vt:lpwstr>Microsoft® PowerPoint® 2010</vt:lpwstr>
  </property>
</Properties>
</file>